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975aed3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b975aed3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b975aed3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b975aed3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975aed3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975aed3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975aed3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b975aed3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fa4b925f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fa4b925f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046498f0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046498f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b975aed3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b975aed3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b975aed3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b975aed3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b975aed3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b975aed3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046498f0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046498f0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f7c6d7c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f7c6d7c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046498f0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046498f0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f7c6d7c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f7c6d7c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f7c6d7cb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f7c6d7cb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b975aed3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b975aed3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b975aed3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b975aed3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b975aed3c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b975aed3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0cbb84f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0cbb84f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0cbb84fa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0cbb84f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cbb84f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0cbb84f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0cbb84fa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0cbb84fa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46498f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46498f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046498f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046498f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b975aed3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b975aed3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b975aed3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b975aed3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b975aed3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b975aed3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975aed3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975aed3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ytorch.org/docs/stable/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eurl.cc/ra63j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Machine Learning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Colab Tutorial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</a:rPr>
              <a:t>TA : </a:t>
            </a:r>
            <a:r>
              <a:rPr lang="zh-TW" sz="1800">
                <a:solidFill>
                  <a:srgbClr val="000000"/>
                </a:solidFill>
              </a:rPr>
              <a:t>許湛然（</a:t>
            </a:r>
            <a:r>
              <a:rPr lang="zh-TW" sz="1800">
                <a:solidFill>
                  <a:srgbClr val="000000"/>
                </a:solidFill>
              </a:rPr>
              <a:t>Chan-Jan Hsu）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</a:rPr>
              <a:t>2021.03.05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S</a:t>
            </a:r>
            <a:r>
              <a:rPr lang="zh-TW">
                <a:solidFill>
                  <a:srgbClr val="000000"/>
                </a:solidFill>
              </a:rPr>
              <a:t>ign in to your google account to get the </a:t>
            </a:r>
            <a:r>
              <a:rPr lang="zh-TW">
                <a:solidFill>
                  <a:srgbClr val="000000"/>
                </a:solidFill>
              </a:rPr>
              <a:t>authorization code. E</a:t>
            </a:r>
            <a:r>
              <a:rPr lang="zh-TW">
                <a:solidFill>
                  <a:srgbClr val="000000"/>
                </a:solidFill>
              </a:rPr>
              <a:t>nter the authorization code in the box below.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43021" l="18614" r="1012" t="38092"/>
          <a:stretch/>
        </p:blipFill>
        <p:spPr>
          <a:xfrm>
            <a:off x="398300" y="2442475"/>
            <a:ext cx="8340298" cy="11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</a:t>
            </a:r>
            <a:r>
              <a:rPr lang="zh-TW"/>
              <a:t>Google Drive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98300" y="2539650"/>
            <a:ext cx="245700" cy="25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266325"/>
            <a:ext cx="435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Execute the following three code blocks in order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This will download the image to your google drive, so you can access it later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4116" l="0" r="81998" t="10127"/>
          <a:stretch/>
        </p:blipFill>
        <p:spPr>
          <a:xfrm>
            <a:off x="5739875" y="445025"/>
            <a:ext cx="1557226" cy="41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6327625" y="2020400"/>
            <a:ext cx="865800" cy="179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6327625" y="1474636"/>
            <a:ext cx="865800" cy="28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3"/>
          <p:cNvCxnSpPr>
            <a:stCxn id="152" idx="3"/>
            <a:endCxn id="148" idx="1"/>
          </p:cNvCxnSpPr>
          <p:nvPr/>
        </p:nvCxnSpPr>
        <p:spPr>
          <a:xfrm flipH="1" rot="10800000">
            <a:off x="4389575" y="2531538"/>
            <a:ext cx="1350300" cy="129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b="6762" l="18047" r="47633" t="50000"/>
          <a:stretch/>
        </p:blipFill>
        <p:spPr>
          <a:xfrm>
            <a:off x="1080500" y="2719775"/>
            <a:ext cx="3137923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Moving and Creating a New Code Block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create a new code block by clicking on  +Code(</a:t>
            </a:r>
            <a:r>
              <a:rPr lang="zh-TW">
                <a:solidFill>
                  <a:srgbClr val="000000"/>
                </a:solidFill>
              </a:rPr>
              <a:t>程式碼)</a:t>
            </a:r>
            <a:r>
              <a:rPr lang="zh-TW">
                <a:solidFill>
                  <a:srgbClr val="000000"/>
                </a:solidFill>
              </a:rPr>
              <a:t>  on the top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up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down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Delete cell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54305" l="18047" r="1417" t="37773"/>
          <a:stretch/>
        </p:blipFill>
        <p:spPr>
          <a:xfrm>
            <a:off x="244600" y="3394975"/>
            <a:ext cx="8749627" cy="4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7775100" y="3394975"/>
            <a:ext cx="313800" cy="21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855800" y="2025175"/>
            <a:ext cx="0" cy="136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 rot="10800000">
            <a:off x="1896775" y="2003750"/>
            <a:ext cx="5968500" cy="1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4"/>
          <p:cNvCxnSpPr/>
          <p:nvPr/>
        </p:nvCxnSpPr>
        <p:spPr>
          <a:xfrm rot="10800000">
            <a:off x="2201450" y="2460950"/>
            <a:ext cx="5792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4"/>
          <p:cNvCxnSpPr/>
          <p:nvPr/>
        </p:nvCxnSpPr>
        <p:spPr>
          <a:xfrm rot="10800000">
            <a:off x="7986875" y="2450350"/>
            <a:ext cx="14100" cy="94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 rot="10800000">
            <a:off x="1625075" y="2917700"/>
            <a:ext cx="7140300" cy="2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4"/>
          <p:cNvCxnSpPr/>
          <p:nvPr/>
        </p:nvCxnSpPr>
        <p:spPr>
          <a:xfrm rot="10800000">
            <a:off x="8771525" y="2936025"/>
            <a:ext cx="4800" cy="46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4"/>
          <p:cNvSpPr/>
          <p:nvPr/>
        </p:nvSpPr>
        <p:spPr>
          <a:xfrm>
            <a:off x="8686838" y="3394978"/>
            <a:ext cx="174000" cy="21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Saving Colab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266325"/>
            <a:ext cx="5079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download the ipynb file to your local device ( File &gt; Download .ipynb), or save the colab notebook to your google drive (File &gt; Save a copy in Drive).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10434" l="1665" r="68855" t="11047"/>
          <a:stretch/>
        </p:blipFill>
        <p:spPr>
          <a:xfrm>
            <a:off x="5657850" y="774550"/>
            <a:ext cx="2695574" cy="403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Recovering Files in Google Drive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266325"/>
            <a:ext cx="5193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Right Click on File &gt; Manage Versions (</a:t>
            </a:r>
            <a:r>
              <a:rPr lang="zh-TW">
                <a:solidFill>
                  <a:srgbClr val="000000"/>
                </a:solidFill>
              </a:rPr>
              <a:t>版本管理</a:t>
            </a:r>
            <a:r>
              <a:rPr lang="zh-TW">
                <a:solidFill>
                  <a:srgbClr val="000000"/>
                </a:solidFill>
              </a:rPr>
              <a:t>) to recover old files that have been accidentally overwritten.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14851" l="31561" r="30522" t="22405"/>
          <a:stretch/>
        </p:blipFill>
        <p:spPr>
          <a:xfrm>
            <a:off x="5505450" y="1152425"/>
            <a:ext cx="3467098" cy="3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Linux Commands (in Colab)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ls : List all files in the current directory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ls -l : </a:t>
            </a:r>
            <a:r>
              <a:rPr lang="zh-TW">
                <a:solidFill>
                  <a:srgbClr val="000000"/>
                </a:solidFill>
              </a:rPr>
              <a:t>List all files in the current directory with more detail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pwd : Output the working directory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mkdir &lt;dirname&gt; : Create a directory named &lt;dirname&gt;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cd &lt;dirname&gt; : Move to directory named &lt;dirname&gt;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gdown : Download files from google drive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wget : Download files from the internet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python &lt;python_file&gt;</a:t>
            </a:r>
            <a:r>
              <a:rPr lang="zh-TW">
                <a:solidFill>
                  <a:srgbClr val="000000"/>
                </a:solidFill>
              </a:rPr>
              <a:t> : Executes a python file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Machine Learning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Tutorial 2</a:t>
            </a:r>
            <a:endParaRPr sz="3959"/>
          </a:p>
        </p:txBody>
      </p:sp>
      <p:sp>
        <p:nvSpPr>
          <p:cNvPr id="194" name="Google Shape;194;p28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9"/>
              <a:buFont typeface="Arial"/>
              <a:buNone/>
            </a:pPr>
            <a:r>
              <a:rPr b="1" lang="zh-TW" sz="3959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Documentation and Common Errors</a:t>
            </a:r>
            <a:endParaRPr b="1" sz="3959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59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954400" y="3369350"/>
            <a:ext cx="3235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TA : 許湛然（Chan-Jan Hsu）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2021.03.05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https://pytorch.org/docs/stable/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torch.nn</a:t>
            </a:r>
            <a:r>
              <a:rPr lang="zh-TW">
                <a:solidFill>
                  <a:srgbClr val="000000"/>
                </a:solidFill>
              </a:rPr>
              <a:t> -&gt; neural network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torch.optim -&gt; optimization algorithms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torch.utils.data -&gt; dataset, dataloader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34374" l="0" r="63260" t="17114"/>
          <a:stretch/>
        </p:blipFill>
        <p:spPr>
          <a:xfrm>
            <a:off x="4703550" y="1266337"/>
            <a:ext cx="4128749" cy="30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539350"/>
            <a:ext cx="3181500" cy="30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function inputs and outputs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data type and explanation of each input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48331" l="21508" r="46142" t="14919"/>
          <a:stretch/>
        </p:blipFill>
        <p:spPr>
          <a:xfrm>
            <a:off x="3783725" y="1207125"/>
            <a:ext cx="5048573" cy="32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78924" l="23717" r="28531" t="15684"/>
          <a:stretch/>
        </p:blipFill>
        <p:spPr>
          <a:xfrm>
            <a:off x="3764638" y="1376425"/>
            <a:ext cx="6176774" cy="3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1266325"/>
            <a:ext cx="380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Some functions behave differently with different inputs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Parameters : You don’t need to specify the name </a:t>
            </a:r>
            <a:r>
              <a:rPr lang="zh-TW">
                <a:solidFill>
                  <a:srgbClr val="000000"/>
                </a:solidFill>
              </a:rPr>
              <a:t>of the argument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(Positional Arguments)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Keyword Arguments : You have to specify the name of the argument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>
                <a:solidFill>
                  <a:srgbClr val="000000"/>
                </a:solidFill>
              </a:rPr>
              <a:t>They are separated by *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23595" l="23717" r="28531" t="20224"/>
          <a:stretch/>
        </p:blipFill>
        <p:spPr>
          <a:xfrm>
            <a:off x="4033375" y="1768675"/>
            <a:ext cx="4751275" cy="314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6090800" y="1517150"/>
            <a:ext cx="147900" cy="14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Colaboratory, or "Colab" for short, allows you to write and execute Python in your browser, with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Zero configuration required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Free access to GPUs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Easy sharing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78924" l="23717" r="28531" t="15684"/>
          <a:stretch/>
        </p:blipFill>
        <p:spPr>
          <a:xfrm>
            <a:off x="3764638" y="1376425"/>
            <a:ext cx="6176774" cy="3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311700" y="1266325"/>
            <a:ext cx="380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Some functions behave differently with different inputs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Arguments with default value 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Some arguments have a default value (keepdim=False), so passing a value of this argument is optional 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23595" l="23717" r="28531" t="20224"/>
          <a:stretch/>
        </p:blipFill>
        <p:spPr>
          <a:xfrm>
            <a:off x="4033375" y="1768675"/>
            <a:ext cx="4751275" cy="314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/>
          <p:nvPr/>
        </p:nvSpPr>
        <p:spPr>
          <a:xfrm>
            <a:off x="6090800" y="1517150"/>
            <a:ext cx="147900" cy="14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97">
                <a:solidFill>
                  <a:srgbClr val="000000"/>
                </a:solidFill>
              </a:rPr>
              <a:t>Three Kinds of torch.max</a:t>
            </a:r>
            <a:endParaRPr b="1" sz="2397">
              <a:solidFill>
                <a:srgbClr val="000000"/>
              </a:solidFill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/>
              <a:buAutoNum type="arabicPeriod"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/>
              <a:buAutoNum type="arabicPeriod"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dim, keepdim=False, *, out=None) → (Tensor, LongTensor)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/>
              <a:buAutoNum type="arabicPeriod"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other, *, out=None)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 : Tensor, dim : int, keepdim : bool</a:t>
            </a:r>
            <a:endParaRPr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other : Tensor</a:t>
            </a:r>
            <a:endParaRPr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1.</a:t>
            </a: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Find the maximum value of a tensor, and return that value.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2267350"/>
            <a:ext cx="5455400" cy="30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2. </a:t>
            </a: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dim, keepdim=False, *, out=None) → (Tensor, LongTensor)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275" y="2219100"/>
            <a:ext cx="5072051" cy="2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438250" y="2217775"/>
            <a:ext cx="30000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Find the maximum value of a tensor along a dimension, and return that value, along with the index corresponding to that value.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3.</a:t>
            </a: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444025" y="2034675"/>
            <a:ext cx="35982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Perform element-wise comparison between two tensors of the same size, and select the maximum of the two to construct a tensor with the same size.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29" y="1857525"/>
            <a:ext cx="5076746" cy="28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(Colab)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464425" y="1347575"/>
            <a:ext cx="55572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Colab code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= torch.randn(4,5)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 = torch.randn(4,5)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 = torch.max(x) 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torch.max(input = x,dim=0)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 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torch.max(x,0,False)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torch.max(x,0,keepdim=True)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torch.max(x,0,False,out=p)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torch.max(x,0,False,p)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→x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		*out is a keyword argument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torch.max(x,True)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→x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*did not specify dim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= torch.max(x,y)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37"/>
          <p:cNvSpPr txBox="1"/>
          <p:nvPr>
            <p:ph idx="2" type="body"/>
          </p:nvPr>
        </p:nvSpPr>
        <p:spPr>
          <a:xfrm>
            <a:off x="407050" y="1347575"/>
            <a:ext cx="3230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Three Kinds of torch.max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dim, keepdim=False, *, out=None) → (Tensor, LongTensor)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other, *, out=None) → Tensor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 : Tensor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dim : int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keepdim : bool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other : Tensor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Tensor on Different Device to Model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model = torch.nn.Linear(5,1).to("cuda:0")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 = torch.Tensor([1,2,3,4,5]).to("cpu")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model(x)</a:t>
            </a:r>
            <a:endParaRPr sz="2300">
              <a:solidFill>
                <a:srgbClr val="000000"/>
              </a:solidFill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Tensor for * is on CPU, but expected them to be on GPU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send the tensor to GPU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 = torch.Tensor([1,2,3,4,5]).to("cuda:0")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model(x)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print(y.shape)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Mismatched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 = torch.randn(4,5)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torch.randn(5,4)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z = x + 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The size of tensor a (5) must match the size of tensor b (4) at non-singleton dimension 1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the shape of a tensor is incorrect, use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transpose</a:t>
            </a:r>
            <a:r>
              <a:rPr b="1" lang="zh-TW">
                <a:solidFill>
                  <a:srgbClr val="000000"/>
                </a:solidFill>
              </a:rPr>
              <a:t>,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squeeze</a:t>
            </a:r>
            <a:r>
              <a:rPr b="1" lang="zh-TW">
                <a:solidFill>
                  <a:srgbClr val="000000"/>
                </a:solidFill>
              </a:rPr>
              <a:t>,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unsqueeze</a:t>
            </a: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>
                <a:solidFill>
                  <a:srgbClr val="000000"/>
                </a:solidFill>
              </a:rPr>
              <a:t>to align the dimensions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y.transpose(0,1)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z = x + y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print(z.shape)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Cuda Out of Memory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torch</a:t>
            </a:r>
            <a:endParaRPr sz="12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torchvision.models </a:t>
            </a:r>
            <a:r>
              <a:rPr lang="zh-TW" sz="12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models</a:t>
            </a:r>
            <a:endParaRPr sz="12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resnet18 = models.resnet18().to(</a:t>
            </a:r>
            <a:r>
              <a:rPr lang="zh-TW" sz="1250">
                <a:solidFill>
                  <a:srgbClr val="A31515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"cuda:0"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2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Neural Networks for Image Recognition</a:t>
            </a:r>
            <a:endParaRPr sz="12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data = torch.randn(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2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Create fake data (512 images)</a:t>
            </a:r>
            <a:endParaRPr sz="12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out = resnet18(data.to(</a:t>
            </a:r>
            <a:r>
              <a:rPr lang="zh-TW" sz="1250">
                <a:solidFill>
                  <a:srgbClr val="A31515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"cuda:0"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lang="zh-TW" sz="12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Use Data as Input and Feed to Model</a:t>
            </a:r>
            <a:endParaRPr sz="12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795E2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(out.shape)</a:t>
            </a:r>
            <a:endParaRPr sz="1250">
              <a:solidFill>
                <a:srgbClr val="21212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CUDA out of memory. Tried to allocate 350.00 MiB (GPU 0; 14.76 GiB total capacity; 11.94 GiB already allocated; 123.75 MiB free; 13.71 GiB reserved in total by PyTorch)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The batch size of data is too large to fit in the GPU. Reduce the batch size. 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Cuda Out of Memory</a:t>
            </a:r>
            <a:endParaRPr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If the data is iterated (batch size = 1), the problem will be solved. You can also use DataLoader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d </a:t>
            </a:r>
            <a:r>
              <a:rPr lang="zh-TW" sz="165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data:</a:t>
            </a:r>
            <a:endParaRPr sz="16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out = resnet18(d.to(</a:t>
            </a:r>
            <a:r>
              <a:rPr lang="zh-TW" sz="1650">
                <a:solidFill>
                  <a:srgbClr val="A31515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"cuda:0"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).unsqueeze(</a:t>
            </a:r>
            <a:r>
              <a:rPr lang="zh-TW" sz="16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795E2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(out.shape)</a:t>
            </a:r>
            <a:endParaRPr sz="16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3600" u="sng">
                <a:solidFill>
                  <a:srgbClr val="000000"/>
                </a:solidFill>
              </a:rPr>
              <a:t>Colab Demo : </a:t>
            </a:r>
            <a:r>
              <a:rPr lang="zh-TW" sz="36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https://reurl.cc/ra63jE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In this demo,  your will learn the following :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Download files using colab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Connect google colab with your google drive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Pytorch examples and common errors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Mismatched Tensor Type</a:t>
            </a:r>
            <a:endParaRPr/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torch.nn </a:t>
            </a:r>
            <a:r>
              <a:rPr lang="zh-TW" sz="13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nn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 = nn.CrossEntropyLoss()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outs = torch.randn(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labels = torch.Tensor([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lossval = L(outs,labels) </a:t>
            </a:r>
            <a:r>
              <a:rPr lang="zh-TW" sz="13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Calculate CrossEntropyLoss between outs and labels</a:t>
            </a:r>
            <a:endParaRPr sz="13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expected scalar type Long but found Float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labels must be long tensors, cast it to type “Long” to fix this issue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labels = labels.long()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lossval = L(outs,labels)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print(lossval)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type python code in the code block, or use a leading exclamation mark ! to change the code block to treating the input as a shell script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numpy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math                                          python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!ls -l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                                                                 shell script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03225" y="2018200"/>
            <a:ext cx="2560800" cy="1236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03225" y="3424350"/>
            <a:ext cx="2560800" cy="1236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>
            <a:stCxn id="85" idx="3"/>
          </p:cNvCxnSpPr>
          <p:nvPr/>
        </p:nvCxnSpPr>
        <p:spPr>
          <a:xfrm>
            <a:off x="3064025" y="2636200"/>
            <a:ext cx="120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>
            <a:off x="3064025" y="4194750"/>
            <a:ext cx="120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Exclamation mark (!) starts a new shell, does the operations, and then kills that shell, while percentage (%) affects the process associated with the </a:t>
            </a:r>
            <a:r>
              <a:rPr lang="zh-TW">
                <a:solidFill>
                  <a:srgbClr val="000000"/>
                </a:solidFill>
              </a:rPr>
              <a:t>notebook, and it is called a magic function</a:t>
            </a:r>
            <a:r>
              <a:rPr lang="zh-TW">
                <a:solidFill>
                  <a:srgbClr val="000000"/>
                </a:solidFill>
              </a:rPr>
              <a:t>. </a:t>
            </a:r>
            <a:r>
              <a:rPr lang="zh-TW">
                <a:solidFill>
                  <a:srgbClr val="000000"/>
                </a:solidFill>
              </a:rPr>
              <a:t> 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Use % instead of ! for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cd(change directory)</a:t>
            </a:r>
            <a:r>
              <a:rPr b="1" lang="zh-TW">
                <a:solidFill>
                  <a:srgbClr val="000000"/>
                </a:solidFill>
              </a:rPr>
              <a:t> command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Changing Runtime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421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 utilize the free GPU provided by google, click on "Runtime"(執行階段) -&gt; "Change Runtime Type"(變更執行階段類型). There are three options under "Hardware Accelerator"(硬體加速器), select "GPU".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zh-TW">
                <a:solidFill>
                  <a:srgbClr val="000000"/>
                </a:solidFill>
              </a:rPr>
              <a:t>* Doing this will restart the session, so make sure you change to the desired runtime before executing any code.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55936" l="3939" r="74522" t="10040"/>
          <a:stretch/>
        </p:blipFill>
        <p:spPr>
          <a:xfrm>
            <a:off x="5520950" y="575175"/>
            <a:ext cx="2600851" cy="2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33639" l="39609" r="39509" t="39309"/>
          <a:stretch/>
        </p:blipFill>
        <p:spPr>
          <a:xfrm>
            <a:off x="5711513" y="3111525"/>
            <a:ext cx="2219726" cy="16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 on the play button to execute the code block. This code downloads a file from google drive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1151" l="18610" r="613" t="42877"/>
          <a:stretch/>
        </p:blipFill>
        <p:spPr>
          <a:xfrm>
            <a:off x="557300" y="2303250"/>
            <a:ext cx="8029402" cy="20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Executing Code Block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90200" y="3546550"/>
            <a:ext cx="227700" cy="20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55972" l="0" r="75962" t="9346"/>
          <a:stretch/>
        </p:blipFill>
        <p:spPr>
          <a:xfrm>
            <a:off x="5269550" y="1120025"/>
            <a:ext cx="3340594" cy="27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66325"/>
            <a:ext cx="4787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Clicking on the folder icon will give you the visualization of the file structure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There should be a jpg file, if you do not see it, click the refresh button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 file is temporarily stored, and will be removed once you end your session. You can download the file to your local directory.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File Structure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5236700" y="2699325"/>
            <a:ext cx="328800" cy="29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5675725" y="2583950"/>
            <a:ext cx="927000" cy="19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730950" y="2748975"/>
            <a:ext cx="617100" cy="19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 flipH="1">
            <a:off x="6070800" y="1877600"/>
            <a:ext cx="155400" cy="12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0"/>
          <p:cNvSpPr txBox="1"/>
          <p:nvPr/>
        </p:nvSpPr>
        <p:spPr>
          <a:xfrm>
            <a:off x="6226200" y="1633238"/>
            <a:ext cx="134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32892" l="0" r="2969" t="9843"/>
          <a:stretch/>
        </p:blipFill>
        <p:spPr>
          <a:xfrm>
            <a:off x="400500" y="2101800"/>
            <a:ext cx="8872598" cy="29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Execute the code block with </a:t>
            </a: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drive.mount(‘/content/drive’)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or click on </a:t>
            </a:r>
            <a:r>
              <a:rPr lang="zh-TW">
                <a:solidFill>
                  <a:srgbClr val="000000"/>
                </a:solidFill>
              </a:rPr>
              <a:t>the Google Drive icon, a code block will appear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062675" y="2571750"/>
            <a:ext cx="210300" cy="21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2069325" y="4647650"/>
            <a:ext cx="6167700" cy="31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21"/>
          <p:cNvCxnSpPr>
            <a:stCxn id="131" idx="2"/>
            <a:endCxn id="132" idx="1"/>
          </p:cNvCxnSpPr>
          <p:nvPr/>
        </p:nvCxnSpPr>
        <p:spPr>
          <a:xfrm>
            <a:off x="1167825" y="2788350"/>
            <a:ext cx="901500" cy="201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